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322" r:id="rId2"/>
    <p:sldId id="347" r:id="rId3"/>
    <p:sldId id="278" r:id="rId4"/>
    <p:sldId id="346" r:id="rId5"/>
    <p:sldId id="349" r:id="rId6"/>
    <p:sldId id="348" r:id="rId7"/>
    <p:sldId id="345" r:id="rId8"/>
    <p:sldId id="350" r:id="rId9"/>
    <p:sldId id="326" r:id="rId10"/>
    <p:sldId id="343" r:id="rId11"/>
    <p:sldId id="32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xt" id="{D378CCD8-9941-484F-9EB7-4B29AC283AB3}">
          <p14:sldIdLst>
            <p14:sldId id="322"/>
            <p14:sldId id="347"/>
            <p14:sldId id="278"/>
            <p14:sldId id="346"/>
            <p14:sldId id="349"/>
            <p14:sldId id="348"/>
            <p14:sldId id="345"/>
            <p14:sldId id="350"/>
            <p14:sldId id="326"/>
            <p14:sldId id="343"/>
            <p14:sldId id="323"/>
          </p14:sldIdLst>
        </p14:section>
        <p14:section name="Quant findings" id="{2198E4F9-54FE-41A4-9421-CC847E03E81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B30838"/>
    <a:srgbClr val="800000"/>
    <a:srgbClr val="FFFFFF"/>
    <a:srgbClr val="A6A6A6"/>
    <a:srgbClr val="094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698" autoAdjust="0"/>
  </p:normalViewPr>
  <p:slideViewPr>
    <p:cSldViewPr snapToGrid="0">
      <p:cViewPr varScale="1">
        <p:scale>
          <a:sx n="41" d="100"/>
          <a:sy n="41" d="100"/>
        </p:scale>
        <p:origin x="1166" y="4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8B7FF-9F95-4A56-9AD0-6654BDD1288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BDE4E-61CE-440E-ACB1-E27099B5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5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2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2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BDE4E-61CE-440E-ACB1-E27099B524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DE4E-61CE-440E-ACB1-E27099B524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0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over_slide_PPT_UMDI_073015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83" y="-65359"/>
            <a:ext cx="9313333" cy="7027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0525"/>
            <a:ext cx="7315200" cy="1470025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70100"/>
            <a:ext cx="5435600" cy="1371600"/>
          </a:xfrm>
        </p:spPr>
        <p:txBody>
          <a:bodyPr>
            <a:normAutofit/>
          </a:bodyPr>
          <a:lstStyle>
            <a:lvl1pPr marL="0" indent="0" algn="l">
              <a:spcAft>
                <a:spcPts val="200"/>
              </a:spcAft>
              <a:buNone/>
              <a:defRPr sz="24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603" y="3989295"/>
            <a:ext cx="3114337" cy="642470"/>
          </a:xfrm>
        </p:spPr>
        <p:txBody>
          <a:bodyPr anchor="b" anchorCtr="0"/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00, Month, 2015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29789" y="3602792"/>
            <a:ext cx="4880811" cy="1489075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1800" b="0" i="0">
                <a:solidFill>
                  <a:schemeClr val="bg1">
                    <a:lumMod val="95000"/>
                  </a:schemeClr>
                </a:solidFill>
              </a:defRPr>
            </a:lvl1pPr>
            <a:lvl2pPr algn="r">
              <a:defRPr sz="1800">
                <a:solidFill>
                  <a:schemeClr val="bg1">
                    <a:lumMod val="95000"/>
                  </a:schemeClr>
                </a:solidFill>
              </a:defRPr>
            </a:lvl2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65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-slide_PPT_UMDI_073015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2" y="29882"/>
            <a:ext cx="9248588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3948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12D77BA-9315-3540-811D-D7BD57D5E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851746"/>
            <a:ext cx="8229600" cy="443230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</a:lstStyle>
          <a:p>
            <a:pPr>
              <a:spcBef>
                <a:spcPct val="15000"/>
              </a:spcBef>
            </a:pPr>
            <a:r>
              <a:rPr lang="en-US" b="0" dirty="0">
                <a:latin typeface="Arial" charset="0"/>
              </a:rPr>
              <a:t>UMass Donahue Institute</a:t>
            </a:r>
          </a:p>
          <a:p>
            <a:pPr>
              <a:spcBef>
                <a:spcPct val="15000"/>
              </a:spcBef>
            </a:pPr>
            <a:r>
              <a:rPr lang="en-US" b="0" dirty="0">
                <a:latin typeface="Arial" charset="0"/>
              </a:rPr>
              <a:t>100 Venture Way, Suite 9</a:t>
            </a:r>
          </a:p>
          <a:p>
            <a:pPr>
              <a:spcBef>
                <a:spcPct val="15000"/>
              </a:spcBef>
            </a:pPr>
            <a:r>
              <a:rPr lang="en-US" b="0" dirty="0">
                <a:latin typeface="Arial" charset="0"/>
              </a:rPr>
              <a:t>Hadley, MA 01035</a:t>
            </a:r>
          </a:p>
          <a:p>
            <a:pPr>
              <a:spcBef>
                <a:spcPct val="15000"/>
              </a:spcBef>
            </a:pPr>
            <a:r>
              <a:rPr lang="en-US" b="0" dirty="0">
                <a:latin typeface="Arial" charset="0"/>
              </a:rPr>
              <a:t>(413) 545-0001</a:t>
            </a:r>
          </a:p>
          <a:p>
            <a:pPr>
              <a:spcBef>
                <a:spcPct val="15000"/>
              </a:spcBef>
            </a:pPr>
            <a:r>
              <a:rPr lang="en-US" b="0" dirty="0" err="1">
                <a:latin typeface="Arial" charset="0"/>
              </a:rPr>
              <a:t>info@donahue.umassp.edu</a:t>
            </a:r>
            <a:endParaRPr lang="en-US" b="0" dirty="0">
              <a:latin typeface="Arial" charset="0"/>
            </a:endParaRPr>
          </a:p>
          <a:p>
            <a:endParaRPr lang="en-US" baseline="30000" dirty="0"/>
          </a:p>
          <a:p>
            <a:r>
              <a:rPr lang="en-US" sz="3600" baseline="30000" dirty="0" err="1">
                <a:solidFill>
                  <a:schemeClr val="bg1">
                    <a:lumMod val="50000"/>
                  </a:schemeClr>
                </a:solidFill>
              </a:rPr>
              <a:t>www.donahue.umassp.edu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6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5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D601-DAC0-4DBF-A250-AB8086869F56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D7D2-6BB5-4232-A59E-6C02B7C2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0525"/>
            <a:ext cx="7931888" cy="1470025"/>
          </a:xfrm>
        </p:spPr>
        <p:txBody>
          <a:bodyPr/>
          <a:lstStyle/>
          <a:p>
            <a:r>
              <a:rPr lang="en-US" dirty="0"/>
              <a:t>STEM Starter Academy: Year 6 Evaluation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070100"/>
            <a:ext cx="6577445" cy="13716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dirty="0"/>
              <a:t>Summary for </a:t>
            </a:r>
          </a:p>
          <a:p>
            <a:pPr>
              <a:spcAft>
                <a:spcPts val="200"/>
              </a:spcAft>
            </a:pPr>
            <a:r>
              <a:rPr lang="en-US" dirty="0"/>
              <a:t>Massachusetts Board of Higher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3602792"/>
            <a:ext cx="3248808" cy="521523"/>
          </a:xfrm>
        </p:spPr>
        <p:txBody>
          <a:bodyPr/>
          <a:lstStyle/>
          <a:p>
            <a:r>
              <a:rPr lang="en-US" dirty="0"/>
              <a:t>March 23, 2021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16943" y="3177605"/>
            <a:ext cx="3239024" cy="2136016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dirty="0"/>
              <a:t>Presenter: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dirty="0"/>
              <a:t>Jeremiah Johnson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endParaRPr lang="en-US" dirty="0"/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dirty="0"/>
              <a:t>Team Members:</a:t>
            </a: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dirty="0"/>
              <a:t>Ivana Zuliani, Catherine Jett, Donna Spraggon, Jackie Stein, Gaby Stevenson</a:t>
            </a:r>
          </a:p>
        </p:txBody>
      </p:sp>
      <p:pic>
        <p:nvPicPr>
          <p:cNvPr id="8" name="Picture 7" descr="ARPE_signature_ppt_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8" y="5933889"/>
            <a:ext cx="4236861" cy="5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5466"/>
            <a:ext cx="7772400" cy="59577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B30838"/>
                </a:solidFill>
              </a:rPr>
              <a:t>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53" y="809367"/>
            <a:ext cx="6139104" cy="5433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34" y="1278739"/>
            <a:ext cx="7295717" cy="46863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93576" y="927497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7BA-9315-3540-811D-D7BD57D5ED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5553" y="1886765"/>
            <a:ext cx="8229600" cy="349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400"/>
              </a:spcAft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0" algn="ctr" defTabSz="457200" rtl="0" eaLnBrk="1" latinLnBrk="0" hangingPunct="1">
              <a:spcBef>
                <a:spcPts val="500"/>
              </a:spcBef>
              <a:spcAft>
                <a:spcPts val="500"/>
              </a:spcAft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0432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UMass Donahue Institute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Research &amp; Program Evaluation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 Venture Way, Suite 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Hadley, MA 01035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(413) 587-2400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charset="0"/>
              </a:rPr>
              <a:t>jeremiah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@donahue.umass.edu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www.donahue.umass.edu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865" y="834183"/>
            <a:ext cx="793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30838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5380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1767"/>
            <a:ext cx="7772400" cy="9427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30838"/>
                </a:solidFill>
              </a:rPr>
              <a:t>Today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637134"/>
            <a:ext cx="1988275" cy="1988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468909"/>
            <a:ext cx="9144000" cy="129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11425"/>
            <a:r>
              <a:rPr lang="en-US" sz="3600" b="1" dirty="0"/>
              <a:t>Year 6 Annual Report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3" y="1725043"/>
            <a:ext cx="1663279" cy="102855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3711" y="2912118"/>
            <a:ext cx="7370289" cy="1034279"/>
          </a:xfrm>
          <a:prstGeom prst="rect">
            <a:avLst/>
          </a:prstGeom>
          <a:solidFill>
            <a:srgbClr val="005B99"/>
          </a:solidFill>
        </p:spPr>
        <p:txBody>
          <a:bodyPr wrap="square" b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lt1"/>
                </a:solidFill>
                <a:sym typeface="Wingdings" panose="05000000000000000000" pitchFamily="2" charset="2"/>
              </a:rPr>
              <a:t>  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r>
              <a:rPr lang="en-US" sz="3600" b="1" dirty="0">
                <a:solidFill>
                  <a:schemeClr val="lt1"/>
                </a:solidFill>
                <a:sym typeface="Wingdings" panose="05000000000000000000" pitchFamily="2" charset="2"/>
              </a:rPr>
              <a:t>   </a:t>
            </a:r>
            <a:r>
              <a:rPr lang="en-US" sz="3200" b="1" dirty="0">
                <a:solidFill>
                  <a:schemeClr val="lt1"/>
                </a:solidFill>
                <a:sym typeface="Wingdings" panose="05000000000000000000" pitchFamily="2" charset="2"/>
              </a:rPr>
              <a:t>What is STEM Starter Academy</a:t>
            </a:r>
            <a:r>
              <a:rPr lang="en-US" sz="3600" b="1" dirty="0">
                <a:solidFill>
                  <a:schemeClr val="lt1"/>
                </a:solidFill>
                <a:sym typeface="Wingdings" panose="05000000000000000000" pitchFamily="2" charset="2"/>
              </a:rPr>
              <a:t>?</a:t>
            </a:r>
            <a:endParaRPr lang="en-US" sz="3600" b="1" dirty="0">
              <a:solidFill>
                <a:schemeClr val="l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3711" y="4025732"/>
            <a:ext cx="7370289" cy="989531"/>
          </a:xfrm>
          <a:prstGeom prst="rect">
            <a:avLst/>
          </a:prstGeom>
          <a:solidFill>
            <a:srgbClr val="005B99"/>
          </a:solidFill>
        </p:spPr>
        <p:txBody>
          <a:bodyPr wrap="square" b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lt1"/>
                </a:solidFill>
                <a:sym typeface="Wingdings" panose="05000000000000000000" pitchFamily="2" charset="2"/>
              </a:rPr>
              <a:t>   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r>
              <a:rPr lang="en-US" sz="3600" b="1" dirty="0">
                <a:solidFill>
                  <a:schemeClr val="lt1"/>
                </a:solidFill>
                <a:sym typeface="Wingdings" panose="05000000000000000000" pitchFamily="2" charset="2"/>
              </a:rPr>
              <a:t>   </a:t>
            </a:r>
            <a:r>
              <a:rPr lang="en-US" sz="3200" b="1" dirty="0">
                <a:solidFill>
                  <a:schemeClr val="lt1"/>
                </a:solidFill>
                <a:sym typeface="Wingdings" panose="05000000000000000000" pitchFamily="2" charset="2"/>
              </a:rPr>
              <a:t>Who is served?</a:t>
            </a:r>
            <a:endParaRPr lang="en-US" sz="3200" b="1" dirty="0">
              <a:solidFill>
                <a:schemeClr val="l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3711" y="5094542"/>
            <a:ext cx="7370289" cy="1034183"/>
          </a:xfrm>
          <a:prstGeom prst="rect">
            <a:avLst/>
          </a:prstGeom>
          <a:solidFill>
            <a:srgbClr val="005B99"/>
          </a:solidFill>
        </p:spPr>
        <p:txBody>
          <a:bodyPr wrap="square" bIns="27432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lt1"/>
                </a:solidFill>
                <a:sym typeface="Wingdings" panose="05000000000000000000" pitchFamily="2" charset="2"/>
              </a:rPr>
              <a:t>   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   </a:t>
            </a:r>
            <a:r>
              <a:rPr lang="en-US" sz="3200" b="1" dirty="0">
                <a:solidFill>
                  <a:schemeClr val="lt1"/>
                </a:solidFill>
                <a:sym typeface="Wingdings" panose="05000000000000000000" pitchFamily="2" charset="2"/>
              </a:rPr>
              <a:t>Key Findings</a:t>
            </a:r>
            <a:endParaRPr lang="en-US" sz="32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1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219"/>
            <a:ext cx="7772400" cy="95193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B30838"/>
                </a:solidFill>
              </a:rPr>
              <a:t>What is SSA? </a:t>
            </a:r>
            <a:br>
              <a:rPr lang="en-US" sz="4000" b="1" dirty="0">
                <a:solidFill>
                  <a:srgbClr val="B30838"/>
                </a:solidFill>
              </a:rPr>
            </a:br>
            <a:r>
              <a:rPr lang="en-US" sz="4000" b="1" dirty="0">
                <a:solidFill>
                  <a:srgbClr val="B30838"/>
                </a:solidFill>
              </a:rPr>
              <a:t>The SSA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00" y="6300934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77" y="1576512"/>
            <a:ext cx="6790923" cy="4312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866" y="1821403"/>
            <a:ext cx="3799217" cy="105572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93576" y="1285586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9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7188"/>
            <a:ext cx="7772400" cy="95193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B30838"/>
                </a:solidFill>
              </a:rPr>
              <a:t>What is SSA? </a:t>
            </a:r>
            <a:br>
              <a:rPr lang="en-US" sz="4000" b="1" dirty="0">
                <a:solidFill>
                  <a:srgbClr val="B30838"/>
                </a:solidFill>
              </a:rPr>
            </a:br>
            <a:r>
              <a:rPr lang="en-US" sz="4000" b="1" dirty="0">
                <a:solidFill>
                  <a:srgbClr val="B30838"/>
                </a:solidFill>
              </a:rPr>
              <a:t>Focus on Equity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26855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6" y="1482932"/>
            <a:ext cx="7745648" cy="44582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3576" y="134457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5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B30838"/>
                </a:solidFill>
              </a:rPr>
              <a:t>Who is Served by SSA?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60934"/>
            <a:ext cx="7873847" cy="29439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3576" y="1270841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RPE_signature_ppt_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359"/>
            <a:ext cx="7772400" cy="9519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30838"/>
                </a:solidFill>
              </a:rPr>
              <a:t>Who is Served by SSA?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2" y="1526504"/>
            <a:ext cx="4484818" cy="4192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8394" y="2788134"/>
            <a:ext cx="3556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SSA promotes increased recruitment and retention of students from diverse backgrounds and who have been traditionally underrepresented in STEM professions.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3576" y="1197100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4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5465"/>
            <a:ext cx="7772400" cy="9519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30838"/>
                </a:solidFill>
              </a:rPr>
              <a:t>Core Principles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909" y="1522307"/>
            <a:ext cx="5261167" cy="455532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3576" y="1329833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1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7188"/>
            <a:ext cx="7772400" cy="9519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30838"/>
                </a:solidFill>
              </a:rPr>
              <a:t>Key Findings: Student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7F382-1E6D-4B05-8C0C-B924548D6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3576" y="1315085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59" y="1983112"/>
            <a:ext cx="8287482" cy="33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7188"/>
            <a:ext cx="7772400" cy="95193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30838"/>
                </a:solidFill>
              </a:rPr>
              <a:t>Key Findings: Student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" y="1538523"/>
            <a:ext cx="1988275" cy="198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" y="4010304"/>
            <a:ext cx="1800391" cy="111334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67F382-1E6D-4B05-8C0C-B924548D6971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RPE_signature_ppt_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6" y="6356350"/>
            <a:ext cx="2796266" cy="3520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5316" y="6242538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523"/>
            <a:ext cx="8966542" cy="45296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93576" y="1315085"/>
            <a:ext cx="8282354" cy="0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7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5622</TotalTime>
  <Words>185</Words>
  <Application>Microsoft Office PowerPoint</Application>
  <PresentationFormat>On-screen Show (4:3)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STEM Starter Academy: Year 6 Evaluation Report</vt:lpstr>
      <vt:lpstr>Today</vt:lpstr>
      <vt:lpstr>What is SSA?  The SSA Model</vt:lpstr>
      <vt:lpstr>What is SSA?  Focus on Equity</vt:lpstr>
      <vt:lpstr>Who is Served by SSA?</vt:lpstr>
      <vt:lpstr>Who is Served by SSA?</vt:lpstr>
      <vt:lpstr>Core Principles</vt:lpstr>
      <vt:lpstr>Key Findings: Student Outcomes</vt:lpstr>
      <vt:lpstr>Key Findings: Student Outcomes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Jett, Catherine</dc:creator>
  <cp:lastModifiedBy>Chadha, Suchita (DHE)</cp:lastModifiedBy>
  <cp:revision>239</cp:revision>
  <dcterms:created xsi:type="dcterms:W3CDTF">2020-05-05T19:09:08Z</dcterms:created>
  <dcterms:modified xsi:type="dcterms:W3CDTF">2021-03-26T16:18:16Z</dcterms:modified>
</cp:coreProperties>
</file>